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65" r:id="rId8"/>
    <p:sldId id="266" r:id="rId9"/>
    <p:sldId id="275" r:id="rId10"/>
    <p:sldId id="273" r:id="rId11"/>
    <p:sldId id="276" r:id="rId12"/>
    <p:sldId id="279" r:id="rId13"/>
    <p:sldId id="278" r:id="rId14"/>
    <p:sldId id="277" r:id="rId15"/>
    <p:sldId id="280" r:id="rId16"/>
    <p:sldId id="282" r:id="rId17"/>
    <p:sldId id="284" r:id="rId18"/>
    <p:sldId id="283" r:id="rId19"/>
    <p:sldId id="281" r:id="rId20"/>
    <p:sldId id="272" r:id="rId21"/>
    <p:sldId id="261" r:id="rId22"/>
    <p:sldId id="262" r:id="rId23"/>
    <p:sldId id="263" r:id="rId24"/>
    <p:sldId id="264" r:id="rId25"/>
    <p:sldId id="285" r:id="rId26"/>
    <p:sldId id="28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3" autoAdjust="0"/>
    <p:restoredTop sz="94660"/>
  </p:normalViewPr>
  <p:slideViewPr>
    <p:cSldViewPr snapToGrid="0">
      <p:cViewPr>
        <p:scale>
          <a:sx n="70" d="100"/>
          <a:sy n="70" d="100"/>
        </p:scale>
        <p:origin x="1194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ersonal\Thesis\Report%2019\Resul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ersonal\Thesis\Report%2019\Resul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/>
              <a:t>Grid Search vs Hyperband</a:t>
            </a:r>
          </a:p>
          <a:p>
            <a:pPr>
              <a:defRPr/>
            </a:pPr>
            <a:r>
              <a:rPr lang="en-US"/>
              <a:t>Time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Grid Search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val>
            <c:numRef>
              <c:f>Sheet1!$E$6:$E$10</c:f>
              <c:numCache>
                <c:formatCode>General</c:formatCode>
                <c:ptCount val="5"/>
                <c:pt idx="0">
                  <c:v>2485.8850000000002</c:v>
                </c:pt>
                <c:pt idx="1">
                  <c:v>932.12400000000002</c:v>
                </c:pt>
                <c:pt idx="2">
                  <c:v>5678.692</c:v>
                </c:pt>
                <c:pt idx="3">
                  <c:v>694.42200000000003</c:v>
                </c:pt>
                <c:pt idx="4">
                  <c:v>11129.635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16-40F5-98A1-71A4D9A0DB74}"/>
            </c:ext>
          </c:extLst>
        </c:ser>
        <c:ser>
          <c:idx val="1"/>
          <c:order val="1"/>
          <c:tx>
            <c:v>Hyperband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val>
            <c:numRef>
              <c:f>Sheet1!$F$6:$F$10</c:f>
              <c:numCache>
                <c:formatCode>General</c:formatCode>
                <c:ptCount val="5"/>
                <c:pt idx="0">
                  <c:v>560.92700000000002</c:v>
                </c:pt>
                <c:pt idx="1">
                  <c:v>229.791</c:v>
                </c:pt>
                <c:pt idx="2">
                  <c:v>871.48599999999999</c:v>
                </c:pt>
                <c:pt idx="3">
                  <c:v>189.17099999999999</c:v>
                </c:pt>
                <c:pt idx="4">
                  <c:v>1720.8869999999999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A16-40F5-98A1-71A4D9A0DB7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67"/>
        <c:overlap val="-43"/>
        <c:axId val="453777151"/>
        <c:axId val="453778815"/>
      </c:barChart>
      <c:catAx>
        <c:axId val="45377715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3778815"/>
        <c:crosses val="autoZero"/>
        <c:auto val="1"/>
        <c:lblAlgn val="ctr"/>
        <c:lblOffset val="100"/>
        <c:noMultiLvlLbl val="0"/>
      </c:catAx>
      <c:valAx>
        <c:axId val="4537788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3777151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/>
              <a:t>Grid Search vs Hyperband</a:t>
            </a:r>
          </a:p>
          <a:p>
            <a:pPr>
              <a:defRPr/>
            </a:pPr>
            <a:r>
              <a:rPr lang="en-US"/>
              <a:t>Accuracy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Grid Search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Sheet1!$G$6:$G$10</c:f>
              <c:numCache>
                <c:formatCode>0.0000%</c:formatCode>
                <c:ptCount val="5"/>
                <c:pt idx="0">
                  <c:v>0.99742433998712099</c:v>
                </c:pt>
                <c:pt idx="1">
                  <c:v>1</c:v>
                </c:pt>
                <c:pt idx="2">
                  <c:v>0.99800999999999995</c:v>
                </c:pt>
                <c:pt idx="3">
                  <c:v>0.99953771477001296</c:v>
                </c:pt>
                <c:pt idx="4">
                  <c:v>0.86152998375532996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64-4C71-9B31-A37F50AD282A}"/>
            </c:ext>
          </c:extLst>
        </c:ser>
        <c:ser>
          <c:idx val="1"/>
          <c:order val="1"/>
          <c:tx>
            <c:v>Hyperband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Sheet1!$H$6:$H$10</c:f>
              <c:numCache>
                <c:formatCode>0.0000%</c:formatCode>
                <c:ptCount val="5"/>
                <c:pt idx="0">
                  <c:v>0.99726336123631598</c:v>
                </c:pt>
                <c:pt idx="1">
                  <c:v>1</c:v>
                </c:pt>
                <c:pt idx="2">
                  <c:v>0.99778999999999995</c:v>
                </c:pt>
                <c:pt idx="3">
                  <c:v>0.99961469999999997</c:v>
                </c:pt>
                <c:pt idx="4">
                  <c:v>0.8615299837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564-4C71-9B31-A37F50AD28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345239263"/>
        <c:axId val="345240927"/>
      </c:barChart>
      <c:catAx>
        <c:axId val="34523926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5240927"/>
        <c:crosses val="autoZero"/>
        <c:auto val="1"/>
        <c:lblAlgn val="ctr"/>
        <c:lblOffset val="100"/>
        <c:noMultiLvlLbl val="0"/>
      </c:catAx>
      <c:valAx>
        <c:axId val="345240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5239263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832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656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252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77889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10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4662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7751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576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786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519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36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742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97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25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98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011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2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DA1811E-D509-4116-91EC-0BC556BBA9F2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EAF0F-79D3-4C83-97B5-02F73054D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3110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vimeo.com/274420720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Hyperband Imp. On Spark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843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80046"/>
          </a:xfrm>
        </p:spPr>
        <p:txBody>
          <a:bodyPr/>
          <a:lstStyle/>
          <a:p>
            <a:r>
              <a:rPr lang="en-US" dirty="0" smtClean="0"/>
              <a:t>Hyperband </a:t>
            </a:r>
            <a:r>
              <a:rPr lang="en-US" sz="2800" dirty="0" smtClean="0"/>
              <a:t>(1)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64276" y="1405720"/>
            <a:ext cx="9285578" cy="4842680"/>
          </a:xfrm>
        </p:spPr>
        <p:txBody>
          <a:bodyPr/>
          <a:lstStyle/>
          <a:p>
            <a:r>
              <a:rPr lang="en-US" dirty="0" smtClean="0"/>
              <a:t>Based on Successive Halving, it consists of two loops: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the inner loop invokes SuccessiveHalving for fixed values of n and </a:t>
            </a:r>
            <a:r>
              <a:rPr lang="en-US" dirty="0" smtClean="0"/>
              <a:t>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the outer loop iterates over different values of n and </a:t>
            </a:r>
            <a:r>
              <a:rPr lang="en-US" dirty="0" smtClean="0"/>
              <a:t>r</a:t>
            </a:r>
          </a:p>
          <a:p>
            <a:r>
              <a:rPr lang="en-US" dirty="0"/>
              <a:t>Hyperband </a:t>
            </a:r>
            <a:r>
              <a:rPr lang="en-US" dirty="0" smtClean="0"/>
              <a:t>Input: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b="1" dirty="0"/>
              <a:t>R</a:t>
            </a:r>
            <a:r>
              <a:rPr lang="en-US" dirty="0"/>
              <a:t>, the maximum amount of resource that can be allocated to a single </a:t>
            </a:r>
            <a:r>
              <a:rPr lang="en-US" dirty="0" smtClean="0"/>
              <a:t>configuration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b="1" dirty="0"/>
              <a:t>η</a:t>
            </a:r>
            <a:r>
              <a:rPr lang="en-US" dirty="0"/>
              <a:t>, an input that controls the proportion of configurations discarded in each round of   SuccessiveHalving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792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80046"/>
          </a:xfrm>
        </p:spPr>
        <p:txBody>
          <a:bodyPr/>
          <a:lstStyle/>
          <a:p>
            <a:r>
              <a:rPr lang="en-US" dirty="0" smtClean="0"/>
              <a:t>Hyperband </a:t>
            </a:r>
            <a:r>
              <a:rPr lang="en-US" sz="2400" dirty="0" smtClean="0"/>
              <a:t>(2)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646111" y="1883391"/>
            <a:ext cx="3093376" cy="40806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Bucket 1</a:t>
            </a:r>
          </a:p>
          <a:p>
            <a:pPr algn="ctr"/>
            <a:r>
              <a:rPr lang="en-US" b="1" dirty="0" smtClean="0"/>
              <a:t>(Successive Halving)</a:t>
            </a:r>
          </a:p>
          <a:p>
            <a:pPr algn="ctr"/>
            <a:r>
              <a:rPr lang="en-US" b="1" dirty="0" smtClean="0"/>
              <a:t>n = 81</a:t>
            </a:r>
            <a:endParaRPr lang="en-US" b="1" dirty="0"/>
          </a:p>
        </p:txBody>
      </p:sp>
      <p:sp>
        <p:nvSpPr>
          <p:cNvPr id="5" name="Rounded Rectangle 4"/>
          <p:cNvSpPr/>
          <p:nvPr/>
        </p:nvSpPr>
        <p:spPr>
          <a:xfrm>
            <a:off x="4150996" y="1883388"/>
            <a:ext cx="3093376" cy="40806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Bucket 2</a:t>
            </a:r>
            <a:endParaRPr lang="en-US" b="1" dirty="0"/>
          </a:p>
          <a:p>
            <a:pPr algn="ctr"/>
            <a:r>
              <a:rPr lang="en-US" dirty="0" smtClean="0"/>
              <a:t>Successive Halving</a:t>
            </a:r>
          </a:p>
          <a:p>
            <a:pPr algn="ctr"/>
            <a:r>
              <a:rPr lang="en-US" b="1" dirty="0"/>
              <a:t>n = </a:t>
            </a:r>
            <a:r>
              <a:rPr lang="en-US" b="1" dirty="0" smtClean="0"/>
              <a:t>27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8181950" y="1883390"/>
            <a:ext cx="3093376" cy="40806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Bucket </a:t>
            </a:r>
            <a:r>
              <a:rPr lang="en-US" sz="2400" b="1" dirty="0" smtClean="0"/>
              <a:t>S </a:t>
            </a:r>
            <a:r>
              <a:rPr lang="en-US" b="1" dirty="0" smtClean="0"/>
              <a:t>max</a:t>
            </a:r>
          </a:p>
          <a:p>
            <a:pPr algn="ctr"/>
            <a:r>
              <a:rPr lang="en-US" dirty="0"/>
              <a:t>Successive Halving</a:t>
            </a:r>
          </a:p>
          <a:p>
            <a:pPr algn="ctr"/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335042" y="3692897"/>
            <a:ext cx="665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…..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2394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8285"/>
          </a:xfrm>
        </p:spPr>
        <p:txBody>
          <a:bodyPr/>
          <a:lstStyle/>
          <a:p>
            <a:r>
              <a:rPr lang="en-US" dirty="0"/>
              <a:t>Hyperband </a:t>
            </a:r>
            <a:r>
              <a:rPr lang="en-US" sz="2400" dirty="0" smtClean="0"/>
              <a:t>(3)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955" t="17028" r="15962" b="20000"/>
          <a:stretch/>
        </p:blipFill>
        <p:spPr>
          <a:xfrm>
            <a:off x="646111" y="1446660"/>
            <a:ext cx="9712540" cy="493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1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8285"/>
          </a:xfrm>
        </p:spPr>
        <p:txBody>
          <a:bodyPr/>
          <a:lstStyle/>
          <a:p>
            <a:r>
              <a:rPr lang="en-US" dirty="0"/>
              <a:t>Different Types of Resources</a:t>
            </a:r>
          </a:p>
        </p:txBody>
      </p:sp>
      <p:pic>
        <p:nvPicPr>
          <p:cNvPr id="5122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67" y="1762249"/>
            <a:ext cx="1086371" cy="108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age result for Sampl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513" y="3397016"/>
            <a:ext cx="861077" cy="861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Related image"/>
          <p:cNvPicPr>
            <a:picLocks noChangeAspect="1" noChangeArrowheads="1"/>
          </p:cNvPicPr>
          <p:nvPr/>
        </p:nvPicPr>
        <p:blipFill>
          <a:blip r:embed="rId4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7" y="4806490"/>
            <a:ext cx="979464" cy="979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061238" y="2141661"/>
            <a:ext cx="6605517" cy="527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57150" indent="0">
              <a:buFont typeface="Wingdings 3" charset="2"/>
              <a:buNone/>
            </a:pPr>
            <a:r>
              <a:rPr lang="en-US" sz="2600" b="1" dirty="0" smtClean="0"/>
              <a:t>Time</a:t>
            </a:r>
            <a:r>
              <a:rPr lang="en-US" dirty="0" smtClean="0"/>
              <a:t>: training time could be used as a resource.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2124305" y="3424551"/>
            <a:ext cx="7688436" cy="107921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57150" lvl="1" indent="0">
              <a:buNone/>
            </a:pPr>
            <a:r>
              <a:rPr lang="en-US" sz="2600" b="1" dirty="0"/>
              <a:t>Data Set </a:t>
            </a:r>
            <a:r>
              <a:rPr lang="en-US" sz="2600" b="1" dirty="0"/>
              <a:t>Subsampling</a:t>
            </a:r>
            <a:r>
              <a:rPr lang="en-US" dirty="0" smtClean="0"/>
              <a:t>: </a:t>
            </a:r>
            <a:r>
              <a:rPr lang="en-US" sz="2000" dirty="0"/>
              <a:t>we treat the resource as the size of a random subset of the data set with R corresponding to the full data set size</a:t>
            </a:r>
            <a:endParaRPr lang="en-US" sz="16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124305" y="5079102"/>
            <a:ext cx="7838562" cy="7068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114300" indent="0">
              <a:buNone/>
            </a:pPr>
            <a:r>
              <a:rPr lang="en-US" sz="2800" b="1" dirty="0"/>
              <a:t>Feature </a:t>
            </a:r>
            <a:r>
              <a:rPr lang="en-US" sz="2800" b="1" dirty="0" smtClean="0"/>
              <a:t>Subsampling</a:t>
            </a:r>
            <a:r>
              <a:rPr lang="en-US" dirty="0" smtClean="0"/>
              <a:t>: </a:t>
            </a:r>
            <a:r>
              <a:rPr lang="en-US" sz="2200" dirty="0"/>
              <a:t>Down sampling the number of features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51872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794426" cy="789228"/>
          </a:xfrm>
        </p:spPr>
        <p:txBody>
          <a:bodyPr/>
          <a:lstStyle/>
          <a:p>
            <a:r>
              <a:rPr lang="en-US" sz="4000" dirty="0" smtClean="0"/>
              <a:t>Hyperband Implementation for Spark</a:t>
            </a:r>
            <a:endParaRPr lang="en-US" sz="4000" dirty="0"/>
          </a:p>
        </p:txBody>
      </p:sp>
      <p:sp>
        <p:nvSpPr>
          <p:cNvPr id="4" name="Rounded Rectangle 3"/>
          <p:cNvSpPr/>
          <p:nvPr/>
        </p:nvSpPr>
        <p:spPr>
          <a:xfrm>
            <a:off x="1132764" y="1555845"/>
            <a:ext cx="4135271" cy="4831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692322" y="2320119"/>
            <a:ext cx="2961565" cy="7096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719616" y="3343702"/>
            <a:ext cx="2961565" cy="7096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Hyperband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719616" y="4326339"/>
            <a:ext cx="2961565" cy="7096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SuccessiveHalving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719616" y="5356745"/>
            <a:ext cx="2961565" cy="7096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</a:t>
            </a:r>
            <a:endParaRPr lang="en-US" dirty="0"/>
          </a:p>
        </p:txBody>
      </p:sp>
      <p:cxnSp>
        <p:nvCxnSpPr>
          <p:cNvPr id="10" name="Straight Arrow Connector 9"/>
          <p:cNvCxnSpPr>
            <a:endCxn id="6" idx="0"/>
          </p:cNvCxnSpPr>
          <p:nvPr/>
        </p:nvCxnSpPr>
        <p:spPr>
          <a:xfrm>
            <a:off x="3173104" y="3029803"/>
            <a:ext cx="27295" cy="313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7" idx="0"/>
          </p:cNvCxnSpPr>
          <p:nvPr/>
        </p:nvCxnSpPr>
        <p:spPr>
          <a:xfrm>
            <a:off x="3200398" y="4053386"/>
            <a:ext cx="1" cy="2729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7" idx="2"/>
            <a:endCxn id="8" idx="0"/>
          </p:cNvCxnSpPr>
          <p:nvPr/>
        </p:nvCxnSpPr>
        <p:spPr>
          <a:xfrm>
            <a:off x="3200399" y="5036023"/>
            <a:ext cx="0" cy="320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300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80046"/>
          </a:xfrm>
        </p:spPr>
        <p:txBody>
          <a:bodyPr/>
          <a:lstStyle/>
          <a:p>
            <a:r>
              <a:rPr lang="en-US" sz="4000" dirty="0"/>
              <a:t>Hyperband Implementation for Spark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860" t="24250" r="16894" b="30845"/>
          <a:stretch/>
        </p:blipFill>
        <p:spPr>
          <a:xfrm>
            <a:off x="646111" y="1487607"/>
            <a:ext cx="10448545" cy="410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70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07342"/>
          </a:xfrm>
        </p:spPr>
        <p:txBody>
          <a:bodyPr/>
          <a:lstStyle/>
          <a:p>
            <a:r>
              <a:rPr lang="en-US" dirty="0" smtClean="0"/>
              <a:t>Hyperband vs Grid Search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46112" y="1501254"/>
            <a:ext cx="9403742" cy="491319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Experiment on </a:t>
            </a:r>
            <a:r>
              <a:rPr lang="en-US" b="1" dirty="0" smtClean="0"/>
              <a:t>Random Forest Algorithm with </a:t>
            </a:r>
            <a:r>
              <a:rPr lang="en-US" dirty="0" smtClean="0"/>
              <a:t>Hyper-parameters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Number of </a:t>
            </a:r>
            <a:r>
              <a:rPr lang="en-US" dirty="0"/>
              <a:t>Trees: (2, 5, 7, 10, 15, 20)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Maximum </a:t>
            </a:r>
            <a:r>
              <a:rPr lang="en-US" dirty="0"/>
              <a:t>Depth</a:t>
            </a:r>
            <a:r>
              <a:rPr lang="en-US" dirty="0" smtClean="0"/>
              <a:t>:(</a:t>
            </a:r>
            <a:r>
              <a:rPr lang="en-US" dirty="0"/>
              <a:t>2, 5, 7, 10, 15, 20)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Maximum </a:t>
            </a:r>
            <a:r>
              <a:rPr lang="en-US" dirty="0"/>
              <a:t>Bins</a:t>
            </a:r>
            <a:r>
              <a:rPr lang="en-US" dirty="0" smtClean="0"/>
              <a:t>:     (</a:t>
            </a:r>
            <a:r>
              <a:rPr lang="en-US" dirty="0"/>
              <a:t>10, 50, 100, 200, 500, 1000 )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Impurity: ("gini", "entropy</a:t>
            </a:r>
            <a:r>
              <a:rPr lang="en-US" dirty="0" smtClean="0"/>
              <a:t>")</a:t>
            </a:r>
          </a:p>
          <a:p>
            <a:r>
              <a:rPr lang="en-US" sz="2100" dirty="0"/>
              <a:t>Multiple Datasets (from 50,000 up to 10,000,000) </a:t>
            </a:r>
            <a:r>
              <a:rPr lang="en-US" sz="2100" dirty="0" smtClean="0"/>
              <a:t>Instances</a:t>
            </a:r>
          </a:p>
          <a:p>
            <a:r>
              <a:rPr lang="en-US" sz="2100" dirty="0" smtClean="0"/>
              <a:t>Two Methods: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Train - Validation </a:t>
            </a:r>
            <a:r>
              <a:rPr lang="en-US" dirty="0"/>
              <a:t>Split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800" dirty="0" smtClean="0"/>
              <a:t>6 X 6 X 6 X 2 = 432 </a:t>
            </a:r>
            <a:r>
              <a:rPr lang="en-US" sz="1800" dirty="0"/>
              <a:t>Configurations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800" dirty="0" smtClean="0"/>
              <a:t>75% to 25% ration between Training &amp; Testing</a:t>
            </a:r>
            <a:endParaRPr lang="en-US" sz="1800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Hyperband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700" dirty="0" smtClean="0"/>
              <a:t>Max Resources  R = 100%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800" dirty="0"/>
              <a:t>η  = 5</a:t>
            </a:r>
          </a:p>
          <a:p>
            <a:pPr lvl="2"/>
            <a:endParaRPr lang="en-US" sz="1700" dirty="0" smtClean="0"/>
          </a:p>
          <a:p>
            <a:pPr lvl="2"/>
            <a:endParaRPr lang="en-US" sz="1700" dirty="0" smtClean="0"/>
          </a:p>
          <a:p>
            <a:pPr lvl="1"/>
            <a:endParaRPr lang="en-US" sz="1900" dirty="0" smtClean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13721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02876"/>
          </a:xfrm>
        </p:spPr>
        <p:txBody>
          <a:bodyPr/>
          <a:lstStyle/>
          <a:p>
            <a:r>
              <a:rPr lang="en-US" dirty="0"/>
              <a:t>Hyperband vs Grid Search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240" t="32397" r="43345" b="53291"/>
          <a:stretch/>
        </p:blipFill>
        <p:spPr>
          <a:xfrm>
            <a:off x="646111" y="2060813"/>
            <a:ext cx="10894936" cy="170597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16606" y="4285398"/>
            <a:ext cx="8290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η</a:t>
            </a:r>
            <a:r>
              <a:rPr lang="en-US" dirty="0"/>
              <a:t>  = 5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029317" y="4285398"/>
            <a:ext cx="13452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R 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100 %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037813" y="4285397"/>
            <a:ext cx="12474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n 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3 + 1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15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07342"/>
          </a:xfrm>
        </p:spPr>
        <p:txBody>
          <a:bodyPr/>
          <a:lstStyle/>
          <a:p>
            <a:r>
              <a:rPr lang="en-US" dirty="0" smtClean="0"/>
              <a:t>Hyperband vs Grid Search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747" t="29742" r="3671" b="31731"/>
          <a:stretch/>
        </p:blipFill>
        <p:spPr>
          <a:xfrm>
            <a:off x="136477" y="1678676"/>
            <a:ext cx="11900848" cy="275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40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07342"/>
          </a:xfrm>
        </p:spPr>
        <p:txBody>
          <a:bodyPr/>
          <a:lstStyle/>
          <a:p>
            <a:r>
              <a:rPr lang="en-US" dirty="0" smtClean="0"/>
              <a:t>Hyperband vs Grid Search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3328078"/>
              </p:ext>
            </p:extLst>
          </p:nvPr>
        </p:nvGraphicFramePr>
        <p:xfrm>
          <a:off x="646112" y="1543365"/>
          <a:ext cx="5222426" cy="37792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8152065"/>
              </p:ext>
            </p:extLst>
          </p:nvPr>
        </p:nvGraphicFramePr>
        <p:xfrm>
          <a:off x="6198358" y="1543365"/>
          <a:ext cx="5252113" cy="37792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622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4637"/>
          </a:xfrm>
        </p:spPr>
        <p:txBody>
          <a:bodyPr/>
          <a:lstStyle/>
          <a:p>
            <a:r>
              <a:rPr lang="en-US" dirty="0" smtClean="0"/>
              <a:t>Spark MLlib </a:t>
            </a:r>
            <a:r>
              <a:rPr lang="en-US" dirty="0"/>
              <a:t>M</a:t>
            </a:r>
            <a:r>
              <a:rPr lang="en-US" dirty="0" smtClean="0"/>
              <a:t>odel selection </a:t>
            </a:r>
            <a:r>
              <a:rPr lang="en-US" sz="3200" dirty="0" smtClean="0"/>
              <a:t>(1)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3624" y="3207228"/>
            <a:ext cx="4294848" cy="304345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C</a:t>
            </a:r>
            <a:r>
              <a:rPr lang="en-US" dirty="0" smtClean="0"/>
              <a:t>reates </a:t>
            </a:r>
            <a:r>
              <a:rPr lang="en-US" dirty="0"/>
              <a:t>a single (training, test) dataset </a:t>
            </a:r>
            <a:r>
              <a:rPr lang="en-US" dirty="0" smtClean="0"/>
              <a:t>pair and evaluates </a:t>
            </a:r>
            <a:r>
              <a:rPr lang="en-US" dirty="0"/>
              <a:t>each combination of parameters </a:t>
            </a:r>
            <a:r>
              <a:rPr lang="en-US" dirty="0" smtClean="0"/>
              <a:t>once</a:t>
            </a:r>
          </a:p>
          <a:p>
            <a:pPr lvl="1"/>
            <a:r>
              <a:rPr lang="en-US" dirty="0"/>
              <a:t>finally fits the Estimator using the best </a:t>
            </a:r>
            <a:r>
              <a:rPr lang="en-US" dirty="0" err="1" smtClean="0"/>
              <a:t>Param</a:t>
            </a:r>
            <a:r>
              <a:rPr lang="en-US" dirty="0" smtClean="0"/>
              <a:t> Map </a:t>
            </a:r>
            <a:r>
              <a:rPr lang="en-US" dirty="0"/>
              <a:t>and the entire dataset.</a:t>
            </a:r>
            <a:endParaRPr lang="en-US" dirty="0"/>
          </a:p>
          <a:p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078352" y="3207228"/>
            <a:ext cx="4716478" cy="3043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lvl="1"/>
            <a:r>
              <a:rPr lang="en-US" dirty="0"/>
              <a:t>Splitting the dataset into a set of folds which are used as separate training and test datasets</a:t>
            </a:r>
          </a:p>
          <a:p>
            <a:pPr lvl="1"/>
            <a:r>
              <a:rPr lang="en-US" dirty="0"/>
              <a:t>To evaluate a particular </a:t>
            </a:r>
            <a:r>
              <a:rPr lang="en-US" dirty="0" err="1"/>
              <a:t>Param</a:t>
            </a:r>
            <a:r>
              <a:rPr lang="en-US" dirty="0"/>
              <a:t> Map, </a:t>
            </a:r>
            <a:r>
              <a:rPr lang="en-US" dirty="0" smtClean="0"/>
              <a:t>it computes </a:t>
            </a:r>
            <a:r>
              <a:rPr lang="en-US" dirty="0"/>
              <a:t>the average evaluation metric for all the models generated for each </a:t>
            </a:r>
            <a:r>
              <a:rPr lang="en-US" dirty="0" smtClean="0"/>
              <a:t>fold.</a:t>
            </a:r>
            <a:endParaRPr lang="en-US" dirty="0"/>
          </a:p>
          <a:p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2068284" y="1862921"/>
            <a:ext cx="2708432" cy="106452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Train-Validation Split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919415" y="1821975"/>
            <a:ext cx="2649940" cy="106452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Cross-Validation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5827594" y="3343701"/>
            <a:ext cx="27296" cy="2292824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7448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20989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473958"/>
            <a:ext cx="9403742" cy="4774441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https://vimeo.com/274420720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66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1816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401" b="11258"/>
          <a:stretch/>
        </p:blipFill>
        <p:spPr>
          <a:xfrm>
            <a:off x="1027466" y="1724628"/>
            <a:ext cx="8641644" cy="4051139"/>
          </a:xfrm>
          <a:prstGeom prst="rect">
            <a:avLst/>
          </a:prstGeom>
        </p:spPr>
      </p:pic>
      <p:sp>
        <p:nvSpPr>
          <p:cNvPr id="5" name="8-Point Star 4"/>
          <p:cNvSpPr/>
          <p:nvPr/>
        </p:nvSpPr>
        <p:spPr>
          <a:xfrm>
            <a:off x="4971394" y="2911366"/>
            <a:ext cx="252248" cy="220717"/>
          </a:xfrm>
          <a:prstGeom prst="star8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1</a:t>
            </a:r>
            <a:endParaRPr lang="en-US" sz="1100" dirty="0"/>
          </a:p>
        </p:txBody>
      </p:sp>
      <p:sp>
        <p:nvSpPr>
          <p:cNvPr id="6" name="8-Point Star 5"/>
          <p:cNvSpPr/>
          <p:nvPr/>
        </p:nvSpPr>
        <p:spPr>
          <a:xfrm>
            <a:off x="6248401" y="3221422"/>
            <a:ext cx="252248" cy="220717"/>
          </a:xfrm>
          <a:prstGeom prst="star8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2</a:t>
            </a:r>
            <a:endParaRPr lang="en-US" sz="1100" dirty="0"/>
          </a:p>
        </p:txBody>
      </p:sp>
      <p:sp>
        <p:nvSpPr>
          <p:cNvPr id="7" name="8-Point Star 6"/>
          <p:cNvSpPr/>
          <p:nvPr/>
        </p:nvSpPr>
        <p:spPr>
          <a:xfrm>
            <a:off x="7299436" y="3221421"/>
            <a:ext cx="252248" cy="220717"/>
          </a:xfrm>
          <a:prstGeom prst="star8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3</a:t>
            </a:r>
            <a:endParaRPr lang="en-US" sz="1100" dirty="0"/>
          </a:p>
        </p:txBody>
      </p:sp>
      <p:sp>
        <p:nvSpPr>
          <p:cNvPr id="8" name="8-Point Star 7"/>
          <p:cNvSpPr/>
          <p:nvPr/>
        </p:nvSpPr>
        <p:spPr>
          <a:xfrm>
            <a:off x="7425560" y="2473230"/>
            <a:ext cx="252248" cy="220717"/>
          </a:xfrm>
          <a:prstGeom prst="star8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4</a:t>
            </a:r>
            <a:endParaRPr lang="en-US" sz="1100" dirty="0"/>
          </a:p>
        </p:txBody>
      </p:sp>
      <p:sp>
        <p:nvSpPr>
          <p:cNvPr id="9" name="8-Point Star 8"/>
          <p:cNvSpPr/>
          <p:nvPr/>
        </p:nvSpPr>
        <p:spPr>
          <a:xfrm>
            <a:off x="6858001" y="4209394"/>
            <a:ext cx="252248" cy="220717"/>
          </a:xfrm>
          <a:prstGeom prst="star8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5</a:t>
            </a:r>
            <a:endParaRPr lang="en-US" sz="1100" dirty="0"/>
          </a:p>
        </p:txBody>
      </p:sp>
      <p:sp>
        <p:nvSpPr>
          <p:cNvPr id="10" name="8-Point Star 9"/>
          <p:cNvSpPr/>
          <p:nvPr/>
        </p:nvSpPr>
        <p:spPr>
          <a:xfrm>
            <a:off x="4929353" y="4661338"/>
            <a:ext cx="252248" cy="220717"/>
          </a:xfrm>
          <a:prstGeom prst="star8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6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279920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71889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690" t="18728" r="29063" b="22252"/>
          <a:stretch/>
        </p:blipFill>
        <p:spPr>
          <a:xfrm>
            <a:off x="646110" y="1429405"/>
            <a:ext cx="9460911" cy="481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367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6090" t="17642" r="42715" b="48924"/>
          <a:stretch/>
        </p:blipFill>
        <p:spPr>
          <a:xfrm>
            <a:off x="2209487" y="2844489"/>
            <a:ext cx="6277970" cy="286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550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0978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866" t="18279" r="31702" b="24725"/>
          <a:stretch/>
        </p:blipFill>
        <p:spPr>
          <a:xfrm>
            <a:off x="687488" y="1583140"/>
            <a:ext cx="9362365" cy="488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569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07342"/>
          </a:xfrm>
        </p:spPr>
        <p:txBody>
          <a:bodyPr/>
          <a:lstStyle/>
          <a:p>
            <a:r>
              <a:rPr lang="en-US" dirty="0" smtClean="0"/>
              <a:t>Proposal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236" t="18477" r="21201" b="9096"/>
          <a:stretch/>
        </p:blipFill>
        <p:spPr>
          <a:xfrm>
            <a:off x="805217" y="1282890"/>
            <a:ext cx="8785351" cy="514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31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808074" cy="693694"/>
          </a:xfrm>
        </p:spPr>
        <p:txBody>
          <a:bodyPr/>
          <a:lstStyle/>
          <a:p>
            <a:r>
              <a:rPr lang="en-US" sz="3600" dirty="0" smtClean="0"/>
              <a:t>Publishing in a Scopus – Indexed Journal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354" t="16458" r="22484" b="15234"/>
          <a:stretch/>
        </p:blipFill>
        <p:spPr>
          <a:xfrm>
            <a:off x="646111" y="1282890"/>
            <a:ext cx="9404723" cy="522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59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4637"/>
          </a:xfrm>
        </p:spPr>
        <p:txBody>
          <a:bodyPr/>
          <a:lstStyle/>
          <a:p>
            <a:r>
              <a:rPr lang="en-US" dirty="0"/>
              <a:t>MLlib </a:t>
            </a:r>
            <a:r>
              <a:rPr lang="en-US" dirty="0"/>
              <a:t>M</a:t>
            </a:r>
            <a:r>
              <a:rPr lang="en-US" dirty="0" smtClean="0"/>
              <a:t>odel selection </a:t>
            </a:r>
            <a:r>
              <a:rPr lang="en-US" sz="3200" dirty="0" smtClean="0"/>
              <a:t>(2)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200109" y="3911602"/>
            <a:ext cx="2708432" cy="106452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Train-Validation Split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200109" y="2057402"/>
            <a:ext cx="2649940" cy="106452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Cross-Validation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030542"/>
              </p:ext>
            </p:extLst>
          </p:nvPr>
        </p:nvGraphicFramePr>
        <p:xfrm>
          <a:off x="646111" y="2596487"/>
          <a:ext cx="261228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141">
                  <a:extLst>
                    <a:ext uri="{9D8B030D-6E8A-4147-A177-3AD203B41FA5}">
                      <a16:colId xmlns:a16="http://schemas.microsoft.com/office/drawing/2014/main" val="3148920182"/>
                    </a:ext>
                  </a:extLst>
                </a:gridCol>
                <a:gridCol w="1306141">
                  <a:extLst>
                    <a:ext uri="{9D8B030D-6E8A-4147-A177-3AD203B41FA5}">
                      <a16:colId xmlns:a16="http://schemas.microsoft.com/office/drawing/2014/main" val="30269745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Param</a:t>
                      </a:r>
                      <a:r>
                        <a:rPr lang="en-US" dirty="0" smtClean="0"/>
                        <a:t> 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Param</a:t>
                      </a:r>
                      <a:r>
                        <a:rPr lang="en-US" dirty="0" smtClean="0"/>
                        <a:t>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7738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A1</a:t>
                      </a:r>
                      <a:endParaRPr 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B1</a:t>
                      </a:r>
                      <a:endParaRPr 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8214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0632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288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5795487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926850"/>
              </p:ext>
            </p:extLst>
          </p:nvPr>
        </p:nvGraphicFramePr>
        <p:xfrm>
          <a:off x="7443749" y="1966416"/>
          <a:ext cx="1897038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1945">
                  <a:extLst>
                    <a:ext uri="{9D8B030D-6E8A-4147-A177-3AD203B41FA5}">
                      <a16:colId xmlns:a16="http://schemas.microsoft.com/office/drawing/2014/main" val="1538678809"/>
                    </a:ext>
                  </a:extLst>
                </a:gridCol>
                <a:gridCol w="655093">
                  <a:extLst>
                    <a:ext uri="{9D8B030D-6E8A-4147-A177-3AD203B41FA5}">
                      <a16:colId xmlns:a16="http://schemas.microsoft.com/office/drawing/2014/main" val="3013776295"/>
                    </a:ext>
                  </a:extLst>
                </a:gridCol>
              </a:tblGrid>
              <a:tr h="277542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Training</a:t>
                      </a:r>
                      <a:endParaRPr lang="en-US" sz="1600" b="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Test</a:t>
                      </a:r>
                      <a:endParaRPr lang="en-US" sz="1600" b="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542425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0440032"/>
              </p:ext>
            </p:extLst>
          </p:nvPr>
        </p:nvGraphicFramePr>
        <p:xfrm>
          <a:off x="7320920" y="4265267"/>
          <a:ext cx="311775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0120">
                  <a:extLst>
                    <a:ext uri="{9D8B030D-6E8A-4147-A177-3AD203B41FA5}">
                      <a16:colId xmlns:a16="http://schemas.microsoft.com/office/drawing/2014/main" val="1538678809"/>
                    </a:ext>
                  </a:extLst>
                </a:gridCol>
                <a:gridCol w="797634">
                  <a:extLst>
                    <a:ext uri="{9D8B030D-6E8A-4147-A177-3AD203B41FA5}">
                      <a16:colId xmlns:a16="http://schemas.microsoft.com/office/drawing/2014/main" val="30137762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Training</a:t>
                      </a:r>
                      <a:endParaRPr lang="en-US" sz="1600" b="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 smtClean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Test</a:t>
                      </a:r>
                      <a:endParaRPr lang="en-US" sz="1600" b="0" kern="12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542425"/>
                  </a:ext>
                </a:extLst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5056865"/>
              </p:ext>
            </p:extLst>
          </p:nvPr>
        </p:nvGraphicFramePr>
        <p:xfrm>
          <a:off x="7443749" y="2406556"/>
          <a:ext cx="1897038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1945">
                  <a:extLst>
                    <a:ext uri="{9D8B030D-6E8A-4147-A177-3AD203B41FA5}">
                      <a16:colId xmlns:a16="http://schemas.microsoft.com/office/drawing/2014/main" val="1538678809"/>
                    </a:ext>
                  </a:extLst>
                </a:gridCol>
                <a:gridCol w="655093">
                  <a:extLst>
                    <a:ext uri="{9D8B030D-6E8A-4147-A177-3AD203B41FA5}">
                      <a16:colId xmlns:a16="http://schemas.microsoft.com/office/drawing/2014/main" val="3013776295"/>
                    </a:ext>
                  </a:extLst>
                </a:gridCol>
              </a:tblGrid>
              <a:tr h="277542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Training</a:t>
                      </a:r>
                      <a:endParaRPr lang="en-US" sz="1600" b="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Test</a:t>
                      </a:r>
                      <a:endParaRPr lang="en-US" sz="1600" b="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542425"/>
                  </a:ext>
                </a:extLst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366004"/>
              </p:ext>
            </p:extLst>
          </p:nvPr>
        </p:nvGraphicFramePr>
        <p:xfrm>
          <a:off x="7443749" y="2859207"/>
          <a:ext cx="1897038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1945">
                  <a:extLst>
                    <a:ext uri="{9D8B030D-6E8A-4147-A177-3AD203B41FA5}">
                      <a16:colId xmlns:a16="http://schemas.microsoft.com/office/drawing/2014/main" val="1538678809"/>
                    </a:ext>
                  </a:extLst>
                </a:gridCol>
                <a:gridCol w="655093">
                  <a:extLst>
                    <a:ext uri="{9D8B030D-6E8A-4147-A177-3AD203B41FA5}">
                      <a16:colId xmlns:a16="http://schemas.microsoft.com/office/drawing/2014/main" val="3013776295"/>
                    </a:ext>
                  </a:extLst>
                </a:gridCol>
              </a:tblGrid>
              <a:tr h="277542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Training</a:t>
                      </a:r>
                      <a:endParaRPr lang="en-US" sz="1600" b="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Test</a:t>
                      </a:r>
                      <a:endParaRPr lang="en-US" sz="1600" b="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542425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9510215" y="1922427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Result 1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9509131" y="2359154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Result 2</a:t>
            </a:r>
            <a:endParaRPr lang="en-US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9509130" y="2809529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Result 3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10742987" y="2224754"/>
            <a:ext cx="7585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/>
              <a:t>AVG</a:t>
            </a:r>
          </a:p>
          <a:p>
            <a:pPr algn="ctr"/>
            <a:r>
              <a:rPr lang="en-US" sz="1600" b="1" dirty="0" smtClean="0"/>
              <a:t>Result</a:t>
            </a:r>
            <a:endParaRPr lang="en-US" sz="16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10753563" y="4265267"/>
            <a:ext cx="7585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Result</a:t>
            </a:r>
            <a:endParaRPr lang="en-US" sz="1600" b="1" dirty="0"/>
          </a:p>
        </p:txBody>
      </p:sp>
      <p:cxnSp>
        <p:nvCxnSpPr>
          <p:cNvPr id="23" name="Straight Arrow Connector 22"/>
          <p:cNvCxnSpPr>
            <a:endCxn id="11" idx="1"/>
          </p:cNvCxnSpPr>
          <p:nvPr/>
        </p:nvCxnSpPr>
        <p:spPr>
          <a:xfrm flipV="1">
            <a:off x="3258393" y="2589665"/>
            <a:ext cx="941716" cy="558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3"/>
            <a:endCxn id="6" idx="1"/>
          </p:cNvCxnSpPr>
          <p:nvPr/>
        </p:nvCxnSpPr>
        <p:spPr>
          <a:xfrm flipV="1">
            <a:off x="6850049" y="2118816"/>
            <a:ext cx="593700" cy="470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1" idx="3"/>
            <a:endCxn id="16" idx="1"/>
          </p:cNvCxnSpPr>
          <p:nvPr/>
        </p:nvCxnSpPr>
        <p:spPr>
          <a:xfrm flipV="1">
            <a:off x="6850049" y="2558956"/>
            <a:ext cx="593700" cy="30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1" idx="3"/>
            <a:endCxn id="17" idx="1"/>
          </p:cNvCxnSpPr>
          <p:nvPr/>
        </p:nvCxnSpPr>
        <p:spPr>
          <a:xfrm>
            <a:off x="6850049" y="2589665"/>
            <a:ext cx="593700" cy="421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10" idx="1"/>
          </p:cNvCxnSpPr>
          <p:nvPr/>
        </p:nvCxnSpPr>
        <p:spPr>
          <a:xfrm>
            <a:off x="3258393" y="3164007"/>
            <a:ext cx="941716" cy="1279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0" idx="3"/>
            <a:endCxn id="15" idx="1"/>
          </p:cNvCxnSpPr>
          <p:nvPr/>
        </p:nvCxnSpPr>
        <p:spPr>
          <a:xfrm>
            <a:off x="6908541" y="4443865"/>
            <a:ext cx="412379" cy="6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355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739835" cy="748285"/>
          </a:xfrm>
        </p:spPr>
        <p:txBody>
          <a:bodyPr/>
          <a:lstStyle/>
          <a:p>
            <a:pPr fontAlgn="base"/>
            <a:r>
              <a:rPr lang="en-US" sz="4000" dirty="0"/>
              <a:t>Model Parallelism </a:t>
            </a:r>
            <a:r>
              <a:rPr lang="en-US" sz="4000" dirty="0" smtClean="0"/>
              <a:t>(Spark </a:t>
            </a:r>
            <a:r>
              <a:rPr lang="en-US" sz="4000" dirty="0"/>
              <a:t>ML </a:t>
            </a:r>
            <a:r>
              <a:rPr lang="en-US" sz="4000" dirty="0" smtClean="0"/>
              <a:t>Tuning)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501255"/>
            <a:ext cx="9403742" cy="2715904"/>
          </a:xfrm>
        </p:spPr>
        <p:txBody>
          <a:bodyPr/>
          <a:lstStyle/>
          <a:p>
            <a:r>
              <a:rPr lang="en-US" dirty="0"/>
              <a:t>Enabling model parallelism in Spark </a:t>
            </a:r>
            <a:r>
              <a:rPr lang="en-US" dirty="0" smtClean="0"/>
              <a:t>cross-validation - allowing </a:t>
            </a:r>
            <a:r>
              <a:rPr lang="en-US" dirty="0"/>
              <a:t>for more than one model to be trained and evaluated at the same </a:t>
            </a:r>
            <a:r>
              <a:rPr lang="en-US" dirty="0" smtClean="0"/>
              <a:t>time</a:t>
            </a:r>
          </a:p>
          <a:p>
            <a:r>
              <a:rPr lang="en-US" dirty="0" smtClean="0"/>
              <a:t>parallelism </a:t>
            </a:r>
            <a:r>
              <a:rPr lang="en-US" dirty="0"/>
              <a:t>parameter controls the number of jobs sent to the Spark scheduler which can help to make better use of available cluster </a:t>
            </a:r>
            <a:r>
              <a:rPr lang="en-US" dirty="0" smtClean="0"/>
              <a:t>resources</a:t>
            </a:r>
          </a:p>
          <a:p>
            <a:r>
              <a:rPr lang="en-US" dirty="0" smtClean="0"/>
              <a:t>The </a:t>
            </a:r>
            <a:r>
              <a:rPr lang="en-US" dirty="0"/>
              <a:t>best approach is to shoot for having a few jobs in the queue to make sure all available resources are utilized, without overdoing it.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21" name="Content Placeholder 3"/>
          <p:cNvPicPr>
            <a:picLocks noChangeAspect="1"/>
          </p:cNvPicPr>
          <p:nvPr/>
        </p:nvPicPr>
        <p:blipFill rotWithShape="1">
          <a:blip r:embed="rId2"/>
          <a:srcRect l="29210" t="19711" b="24016"/>
          <a:stretch/>
        </p:blipFill>
        <p:spPr>
          <a:xfrm>
            <a:off x="4708403" y="4063618"/>
            <a:ext cx="5677543" cy="253865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3"/>
          <a:srcRect l="59381" t="26621" r="25970" b="53383"/>
          <a:stretch/>
        </p:blipFill>
        <p:spPr>
          <a:xfrm>
            <a:off x="1402016" y="4063619"/>
            <a:ext cx="3306388" cy="253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576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6646460" y="1815152"/>
            <a:ext cx="2511187" cy="921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Executer 1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942537" y="2166591"/>
            <a:ext cx="1946646" cy="43672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 (</a:t>
            </a:r>
            <a:r>
              <a:rPr lang="en-US" sz="1400" b="1" dirty="0" smtClean="0"/>
              <a:t>Model 1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6" name="Rounded Rectangle 5"/>
          <p:cNvSpPr/>
          <p:nvPr/>
        </p:nvSpPr>
        <p:spPr>
          <a:xfrm>
            <a:off x="9157647" y="1815152"/>
            <a:ext cx="1262770" cy="92124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Data</a:t>
            </a:r>
          </a:p>
          <a:p>
            <a:pPr algn="ctr"/>
            <a:r>
              <a:rPr lang="en-US" sz="1400" dirty="0" smtClean="0"/>
              <a:t>Partition 1</a:t>
            </a:r>
            <a:endParaRPr lang="en-US" sz="1400" dirty="0"/>
          </a:p>
        </p:txBody>
      </p:sp>
      <p:sp>
        <p:nvSpPr>
          <p:cNvPr id="7" name="Rounded Rectangle 6"/>
          <p:cNvSpPr/>
          <p:nvPr/>
        </p:nvSpPr>
        <p:spPr>
          <a:xfrm>
            <a:off x="6646460" y="2934268"/>
            <a:ext cx="2511187" cy="921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Executer 2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942537" y="3285707"/>
            <a:ext cx="1946646" cy="43672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 (</a:t>
            </a:r>
            <a:r>
              <a:rPr lang="en-US" sz="1400" b="1" dirty="0" smtClean="0"/>
              <a:t>Model 1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9" name="Rounded Rectangle 8"/>
          <p:cNvSpPr/>
          <p:nvPr/>
        </p:nvSpPr>
        <p:spPr>
          <a:xfrm>
            <a:off x="9157647" y="2934268"/>
            <a:ext cx="1262770" cy="92124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Data</a:t>
            </a:r>
          </a:p>
          <a:p>
            <a:pPr algn="ctr"/>
            <a:r>
              <a:rPr lang="en-US" sz="1400" dirty="0" smtClean="0"/>
              <a:t>Partition 2</a:t>
            </a:r>
            <a:endParaRPr lang="en-US" sz="1400" dirty="0"/>
          </a:p>
        </p:txBody>
      </p:sp>
      <p:sp>
        <p:nvSpPr>
          <p:cNvPr id="10" name="Rounded Rectangle 9"/>
          <p:cNvSpPr/>
          <p:nvPr/>
        </p:nvSpPr>
        <p:spPr>
          <a:xfrm>
            <a:off x="6646460" y="4053384"/>
            <a:ext cx="2511187" cy="921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Executer 3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9157647" y="4053384"/>
            <a:ext cx="1262770" cy="92124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6646460" y="5172500"/>
            <a:ext cx="2511187" cy="921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Executer 4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9157647" y="5172500"/>
            <a:ext cx="1262770" cy="92124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2661313" y="2411389"/>
            <a:ext cx="1910687" cy="79669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1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586853" y="2411389"/>
            <a:ext cx="1910687" cy="79669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2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16" idx="3"/>
            <a:endCxn id="4" idx="1"/>
          </p:cNvCxnSpPr>
          <p:nvPr/>
        </p:nvCxnSpPr>
        <p:spPr>
          <a:xfrm flipV="1">
            <a:off x="4572000" y="2275773"/>
            <a:ext cx="2074460" cy="533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6" idx="3"/>
            <a:endCxn id="7" idx="1"/>
          </p:cNvCxnSpPr>
          <p:nvPr/>
        </p:nvCxnSpPr>
        <p:spPr>
          <a:xfrm>
            <a:off x="4572000" y="2809736"/>
            <a:ext cx="2074460" cy="585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739835" cy="748285"/>
          </a:xfrm>
        </p:spPr>
        <p:txBody>
          <a:bodyPr/>
          <a:lstStyle/>
          <a:p>
            <a:pPr fontAlgn="base"/>
            <a:r>
              <a:rPr lang="en-US" sz="4000" dirty="0"/>
              <a:t>Model Parallelism </a:t>
            </a:r>
            <a:r>
              <a:rPr lang="en-US" sz="4000" dirty="0" smtClean="0"/>
              <a:t>(Spark </a:t>
            </a:r>
            <a:r>
              <a:rPr lang="en-US" sz="4000" dirty="0"/>
              <a:t>ML </a:t>
            </a:r>
            <a:r>
              <a:rPr lang="en-US" sz="4000" dirty="0" smtClean="0"/>
              <a:t>Tuning)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00983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6646460" y="1815152"/>
            <a:ext cx="2511187" cy="921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Executer 1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942537" y="2166591"/>
            <a:ext cx="1946646" cy="43672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 (</a:t>
            </a:r>
            <a:r>
              <a:rPr lang="en-US" sz="1400" b="1" dirty="0" smtClean="0"/>
              <a:t>Model 1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6" name="Rounded Rectangle 5"/>
          <p:cNvSpPr/>
          <p:nvPr/>
        </p:nvSpPr>
        <p:spPr>
          <a:xfrm>
            <a:off x="9157647" y="1815152"/>
            <a:ext cx="1262770" cy="92124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Data</a:t>
            </a:r>
          </a:p>
          <a:p>
            <a:pPr algn="ctr"/>
            <a:r>
              <a:rPr lang="en-US" sz="1400" dirty="0" smtClean="0"/>
              <a:t>Partition 1</a:t>
            </a:r>
            <a:endParaRPr lang="en-US" sz="1400" dirty="0"/>
          </a:p>
        </p:txBody>
      </p:sp>
      <p:sp>
        <p:nvSpPr>
          <p:cNvPr id="7" name="Rounded Rectangle 6"/>
          <p:cNvSpPr/>
          <p:nvPr/>
        </p:nvSpPr>
        <p:spPr>
          <a:xfrm>
            <a:off x="6646460" y="2934268"/>
            <a:ext cx="2511187" cy="921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Executer 2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942537" y="3285707"/>
            <a:ext cx="1946646" cy="43672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 (</a:t>
            </a:r>
            <a:r>
              <a:rPr lang="en-US" sz="1400" b="1" dirty="0" smtClean="0"/>
              <a:t>Model 1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9" name="Rounded Rectangle 8"/>
          <p:cNvSpPr/>
          <p:nvPr/>
        </p:nvSpPr>
        <p:spPr>
          <a:xfrm>
            <a:off x="9157647" y="2934268"/>
            <a:ext cx="1262770" cy="92124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Data</a:t>
            </a:r>
          </a:p>
          <a:p>
            <a:pPr algn="ctr"/>
            <a:r>
              <a:rPr lang="en-US" sz="1400" dirty="0" smtClean="0"/>
              <a:t>Partition 2</a:t>
            </a:r>
            <a:endParaRPr lang="en-US" sz="1400" dirty="0"/>
          </a:p>
        </p:txBody>
      </p:sp>
      <p:sp>
        <p:nvSpPr>
          <p:cNvPr id="10" name="Rounded Rectangle 9"/>
          <p:cNvSpPr/>
          <p:nvPr/>
        </p:nvSpPr>
        <p:spPr>
          <a:xfrm>
            <a:off x="6646460" y="4053384"/>
            <a:ext cx="2511187" cy="921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Executer 3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942537" y="4404823"/>
            <a:ext cx="1946646" cy="43672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 (</a:t>
            </a:r>
            <a:r>
              <a:rPr lang="en-US" sz="1400" b="1" dirty="0" smtClean="0"/>
              <a:t>Model 2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9157647" y="4053384"/>
            <a:ext cx="1262770" cy="92124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Data</a:t>
            </a:r>
          </a:p>
          <a:p>
            <a:pPr algn="ctr"/>
            <a:r>
              <a:rPr lang="en-US" sz="1400" dirty="0" smtClean="0"/>
              <a:t>Partition 1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6646460" y="5172500"/>
            <a:ext cx="2511187" cy="921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Executer 4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942537" y="5523939"/>
            <a:ext cx="1946646" cy="43672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 (</a:t>
            </a:r>
            <a:r>
              <a:rPr lang="en-US" sz="1400" b="1" dirty="0" smtClean="0"/>
              <a:t>Model 2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15" name="Rounded Rectangle 14"/>
          <p:cNvSpPr/>
          <p:nvPr/>
        </p:nvSpPr>
        <p:spPr>
          <a:xfrm>
            <a:off x="9157647" y="5172500"/>
            <a:ext cx="1262770" cy="92124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Data</a:t>
            </a:r>
          </a:p>
          <a:p>
            <a:pPr algn="ctr"/>
            <a:r>
              <a:rPr lang="en-US" sz="1400" dirty="0" smtClean="0"/>
              <a:t>Partition 2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2661313" y="2411389"/>
            <a:ext cx="1910687" cy="79669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1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2661313" y="4576279"/>
            <a:ext cx="1910687" cy="79669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2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16" idx="3"/>
            <a:endCxn id="4" idx="1"/>
          </p:cNvCxnSpPr>
          <p:nvPr/>
        </p:nvCxnSpPr>
        <p:spPr>
          <a:xfrm flipV="1">
            <a:off x="4572000" y="2275773"/>
            <a:ext cx="2074460" cy="533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6" idx="3"/>
            <a:endCxn id="7" idx="1"/>
          </p:cNvCxnSpPr>
          <p:nvPr/>
        </p:nvCxnSpPr>
        <p:spPr>
          <a:xfrm>
            <a:off x="4572000" y="2809736"/>
            <a:ext cx="2074460" cy="585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7" idx="3"/>
            <a:endCxn id="10" idx="1"/>
          </p:cNvCxnSpPr>
          <p:nvPr/>
        </p:nvCxnSpPr>
        <p:spPr>
          <a:xfrm flipV="1">
            <a:off x="4572000" y="4514005"/>
            <a:ext cx="2074460" cy="460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7" idx="3"/>
            <a:endCxn id="13" idx="1"/>
          </p:cNvCxnSpPr>
          <p:nvPr/>
        </p:nvCxnSpPr>
        <p:spPr>
          <a:xfrm>
            <a:off x="4572000" y="4974626"/>
            <a:ext cx="2074460" cy="658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739835" cy="748285"/>
          </a:xfrm>
        </p:spPr>
        <p:txBody>
          <a:bodyPr/>
          <a:lstStyle/>
          <a:p>
            <a:pPr fontAlgn="base"/>
            <a:r>
              <a:rPr lang="en-US" sz="4000" dirty="0"/>
              <a:t>Model Parallelism </a:t>
            </a:r>
            <a:r>
              <a:rPr lang="en-US" sz="4000" dirty="0" smtClean="0"/>
              <a:t>(Spark </a:t>
            </a:r>
            <a:r>
              <a:rPr lang="en-US" sz="4000" dirty="0"/>
              <a:t>ML </a:t>
            </a:r>
            <a:r>
              <a:rPr lang="en-US" sz="4000" dirty="0" smtClean="0"/>
              <a:t>Tuning)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81587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646111" y="1607025"/>
            <a:ext cx="9430603" cy="2483892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BOHB </a:t>
            </a:r>
            <a:r>
              <a:rPr lang="en-US" sz="2000" b="1" dirty="0" smtClean="0">
                <a:solidFill>
                  <a:schemeClr val="tx1"/>
                </a:solidFill>
              </a:rPr>
              <a:t>.</a:t>
            </a:r>
            <a:r>
              <a:rPr lang="en-US" sz="2000" b="1" dirty="0" smtClean="0"/>
              <a:t>  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930904" cy="748285"/>
          </a:xfrm>
        </p:spPr>
        <p:txBody>
          <a:bodyPr/>
          <a:lstStyle/>
          <a:p>
            <a:r>
              <a:rPr lang="en-US" sz="3600" dirty="0" smtClean="0"/>
              <a:t>BOHB - </a:t>
            </a:r>
            <a:r>
              <a:rPr lang="en-US" sz="3200" dirty="0" smtClean="0"/>
              <a:t>Bayesian </a:t>
            </a:r>
            <a:r>
              <a:rPr lang="en-US" sz="3200" dirty="0"/>
              <a:t>Optimization </a:t>
            </a:r>
            <a:r>
              <a:rPr lang="en-US" sz="3200" dirty="0" smtClean="0"/>
              <a:t>&amp; </a:t>
            </a:r>
            <a:r>
              <a:rPr lang="en-US" sz="3200" dirty="0"/>
              <a:t>Hyperband</a:t>
            </a:r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4496939"/>
            <a:ext cx="9403742" cy="966715"/>
          </a:xfrm>
        </p:spPr>
        <p:txBody>
          <a:bodyPr>
            <a:normAutofit/>
          </a:bodyPr>
          <a:lstStyle/>
          <a:p>
            <a:r>
              <a:rPr lang="en-US" dirty="0" smtClean="0"/>
              <a:t>BOHB combine </a:t>
            </a:r>
            <a:r>
              <a:rPr lang="en-US" dirty="0"/>
              <a:t>the </a:t>
            </a:r>
            <a:r>
              <a:rPr lang="en-US" dirty="0" smtClean="0"/>
              <a:t>benefits of </a:t>
            </a:r>
            <a:r>
              <a:rPr lang="en-US" dirty="0"/>
              <a:t>both Bayesian optimization and </a:t>
            </a:r>
            <a:r>
              <a:rPr lang="en-US" dirty="0" smtClean="0"/>
              <a:t>bandit based methods </a:t>
            </a:r>
            <a:r>
              <a:rPr lang="en-US" dirty="0"/>
              <a:t>in order to achieve the best </a:t>
            </a:r>
            <a:r>
              <a:rPr lang="en-US" dirty="0" smtClean="0"/>
              <a:t>of both </a:t>
            </a:r>
            <a:r>
              <a:rPr lang="en-US" dirty="0"/>
              <a:t>worlds</a:t>
            </a:r>
            <a:endParaRPr lang="en-US" dirty="0"/>
          </a:p>
          <a:p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203025" y="2139288"/>
            <a:ext cx="3357349" cy="139889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en-US" b="1" dirty="0"/>
              <a:t>Hyperband</a:t>
            </a:r>
          </a:p>
        </p:txBody>
      </p:sp>
      <p:sp>
        <p:nvSpPr>
          <p:cNvPr id="7" name="Plus 6"/>
          <p:cNvSpPr/>
          <p:nvPr/>
        </p:nvSpPr>
        <p:spPr>
          <a:xfrm>
            <a:off x="4960167" y="2548721"/>
            <a:ext cx="684327" cy="627797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1044287" y="2187056"/>
            <a:ext cx="3357349" cy="13511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en-US" b="1" dirty="0" smtClean="0"/>
          </a:p>
          <a:p>
            <a:pPr algn="ctr" fontAlgn="base"/>
            <a:r>
              <a:rPr lang="en-US" b="1" dirty="0" smtClean="0"/>
              <a:t>Bayesian Optimization</a:t>
            </a:r>
          </a:p>
          <a:p>
            <a:pPr algn="ctr" fontAlgn="base"/>
            <a:r>
              <a:rPr lang="en-US" dirty="0" smtClean="0"/>
              <a:t>(Tree Parzen Structure)</a:t>
            </a:r>
          </a:p>
          <a:p>
            <a:pPr algn="ctr" fontAlgn="base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9690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80046"/>
          </a:xfrm>
        </p:spPr>
        <p:txBody>
          <a:bodyPr/>
          <a:lstStyle/>
          <a:p>
            <a:r>
              <a:rPr lang="en-US" dirty="0"/>
              <a:t>Successive Halving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64276" y="1405720"/>
            <a:ext cx="9539784" cy="484268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algorithm allocates exponentially more resources to more promising configurations.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 smtClean="0"/>
              <a:t>Uniformly </a:t>
            </a:r>
            <a:r>
              <a:rPr lang="en-US" dirty="0"/>
              <a:t>allocate a budget to a set of hyperparameter </a:t>
            </a:r>
            <a:r>
              <a:rPr lang="en-US" dirty="0" smtClean="0"/>
              <a:t>configurations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 smtClean="0"/>
              <a:t>Evaluate </a:t>
            </a:r>
            <a:r>
              <a:rPr lang="en-US" dirty="0"/>
              <a:t>the performance of all </a:t>
            </a:r>
            <a:r>
              <a:rPr lang="en-US" dirty="0" smtClean="0"/>
              <a:t>configurations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 smtClean="0"/>
              <a:t>Throw </a:t>
            </a:r>
            <a:r>
              <a:rPr lang="en-US" dirty="0"/>
              <a:t>out the worst </a:t>
            </a:r>
            <a:r>
              <a:rPr lang="en-US" dirty="0" smtClean="0"/>
              <a:t>half</a:t>
            </a:r>
            <a:endParaRPr lang="en-US" dirty="0"/>
          </a:p>
          <a:p>
            <a:pPr marL="457200" indent="-457200">
              <a:buFont typeface="+mj-lt"/>
              <a:buAutoNum type="arabicParenR"/>
            </a:pPr>
            <a:r>
              <a:rPr lang="en-US" dirty="0" smtClean="0"/>
              <a:t>Repeat </a:t>
            </a:r>
            <a:r>
              <a:rPr lang="en-US" dirty="0"/>
              <a:t>until one configuration </a:t>
            </a:r>
            <a:r>
              <a:rPr lang="en-US" dirty="0" smtClean="0"/>
              <a:t>remains</a:t>
            </a:r>
          </a:p>
          <a:p>
            <a:pPr marL="457200" indent="-457200">
              <a:buFont typeface="+mj-lt"/>
              <a:buAutoNum type="arabicParenR"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However, for a fixed B, it is not clear a priori whether we should 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(</a:t>
            </a:r>
            <a:r>
              <a:rPr lang="en-US" dirty="0"/>
              <a:t>large n) with a </a:t>
            </a:r>
            <a:r>
              <a:rPr lang="en-US" dirty="0" smtClean="0"/>
              <a:t>small Resources </a:t>
            </a:r>
            <a:r>
              <a:rPr lang="en-US" dirty="0"/>
              <a:t>or 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(</a:t>
            </a:r>
            <a:r>
              <a:rPr lang="en-US" dirty="0"/>
              <a:t>small n) with longer </a:t>
            </a:r>
            <a:r>
              <a:rPr lang="en-US" dirty="0" smtClean="0"/>
              <a:t>Resources.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500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3224" t="30378" r="55970" b="15015"/>
          <a:stretch/>
        </p:blipFill>
        <p:spPr>
          <a:xfrm>
            <a:off x="503517" y="2074459"/>
            <a:ext cx="4694830" cy="46811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9104" t="27830" r="59463" b="50677"/>
          <a:stretch/>
        </p:blipFill>
        <p:spPr>
          <a:xfrm>
            <a:off x="6414448" y="2074459"/>
            <a:ext cx="4790365" cy="18424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9373" t="27991" r="59552" b="66119"/>
          <a:stretch/>
        </p:blipFill>
        <p:spPr>
          <a:xfrm>
            <a:off x="6469040" y="5513694"/>
            <a:ext cx="4735773" cy="504967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5594857" y="2842145"/>
            <a:ext cx="573206" cy="307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/>
          <p:cNvSpPr/>
          <p:nvPr/>
        </p:nvSpPr>
        <p:spPr>
          <a:xfrm>
            <a:off x="8645857" y="4183037"/>
            <a:ext cx="327546" cy="4913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03517" y="332544"/>
            <a:ext cx="97186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/>
              <a:t>n</a:t>
            </a:r>
            <a:r>
              <a:rPr lang="en-US" dirty="0" smtClean="0"/>
              <a:t>, number of configurations (Hyper parameters values)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03517" y="777839"/>
            <a:ext cx="97186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/>
              <a:t>B</a:t>
            </a:r>
            <a:r>
              <a:rPr lang="en-US" dirty="0" smtClean="0"/>
              <a:t>, Finite Uniform Budget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253419" y="1609936"/>
            <a:ext cx="31950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Iteration 1, n = 27</a:t>
            </a:r>
            <a:endParaRPr lang="en-US" sz="1600" dirty="0"/>
          </a:p>
        </p:txBody>
      </p:sp>
      <p:sp>
        <p:nvSpPr>
          <p:cNvPr id="13" name="Rectangle 12"/>
          <p:cNvSpPr/>
          <p:nvPr/>
        </p:nvSpPr>
        <p:spPr>
          <a:xfrm>
            <a:off x="7239413" y="1629164"/>
            <a:ext cx="31950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Iteration 2, n = 9</a:t>
            </a:r>
            <a:endParaRPr lang="en-US" sz="1600" dirty="0"/>
          </a:p>
        </p:txBody>
      </p:sp>
      <p:sp>
        <p:nvSpPr>
          <p:cNvPr id="14" name="Rectangle 13"/>
          <p:cNvSpPr/>
          <p:nvPr/>
        </p:nvSpPr>
        <p:spPr>
          <a:xfrm>
            <a:off x="7239413" y="5052029"/>
            <a:ext cx="31950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Iteration 3, n = 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6354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17199</TotalTime>
  <Words>730</Words>
  <Application>Microsoft Office PowerPoint</Application>
  <PresentationFormat>Widescreen</PresentationFormat>
  <Paragraphs>161</Paragraphs>
  <Slides>26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Century Gothic</vt:lpstr>
      <vt:lpstr>Courier New</vt:lpstr>
      <vt:lpstr>Wingdings</vt:lpstr>
      <vt:lpstr>Wingdings 3</vt:lpstr>
      <vt:lpstr>Ion</vt:lpstr>
      <vt:lpstr>Hyperband Imp. On Spark</vt:lpstr>
      <vt:lpstr>Spark MLlib Model selection (1)</vt:lpstr>
      <vt:lpstr>MLlib Model selection (2)</vt:lpstr>
      <vt:lpstr>Model Parallelism (Spark ML Tuning)</vt:lpstr>
      <vt:lpstr>Model Parallelism (Spark ML Tuning)</vt:lpstr>
      <vt:lpstr>Model Parallelism (Spark ML Tuning)</vt:lpstr>
      <vt:lpstr>BOHB - Bayesian Optimization &amp; Hyperband </vt:lpstr>
      <vt:lpstr>Successive Halving</vt:lpstr>
      <vt:lpstr>PowerPoint Presentation</vt:lpstr>
      <vt:lpstr>Hyperband (1)</vt:lpstr>
      <vt:lpstr>Hyperband (2)</vt:lpstr>
      <vt:lpstr>Hyperband (3)</vt:lpstr>
      <vt:lpstr>Different Types of Resources</vt:lpstr>
      <vt:lpstr>Hyperband Implementation for Spark</vt:lpstr>
      <vt:lpstr>Hyperband Implementation for Spark</vt:lpstr>
      <vt:lpstr>Hyperband vs Grid Search</vt:lpstr>
      <vt:lpstr>Hyperband vs Grid Search</vt:lpstr>
      <vt:lpstr>Hyperband vs Grid Search</vt:lpstr>
      <vt:lpstr>Hyperband vs Grid Search</vt:lpstr>
      <vt:lpstr>References</vt:lpstr>
      <vt:lpstr>PowerPoint Presentation</vt:lpstr>
      <vt:lpstr>PowerPoint Presentation</vt:lpstr>
      <vt:lpstr>PowerPoint Presentation</vt:lpstr>
      <vt:lpstr>PowerPoint Presentation</vt:lpstr>
      <vt:lpstr>Proposal</vt:lpstr>
      <vt:lpstr>Publishing in a Scopus – Indexed Journal</vt:lpstr>
    </vt:vector>
  </TitlesOfParts>
  <Company>A15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 Eissa</dc:creator>
  <cp:lastModifiedBy>Ahmed Eissa</cp:lastModifiedBy>
  <cp:revision>65</cp:revision>
  <dcterms:created xsi:type="dcterms:W3CDTF">2019-03-19T08:17:06Z</dcterms:created>
  <dcterms:modified xsi:type="dcterms:W3CDTF">2019-03-31T08:10:47Z</dcterms:modified>
</cp:coreProperties>
</file>